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4" r:id="rId5"/>
    <p:sldId id="262" r:id="rId6"/>
    <p:sldId id="260" r:id="rId7"/>
    <p:sldId id="265" r:id="rId8"/>
  </p:sldIdLst>
  <p:sldSz cx="10688638" cy="75628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1530" autoAdjust="0"/>
  </p:normalViewPr>
  <p:slideViewPr>
    <p:cSldViewPr snapToGrid="0">
      <p:cViewPr>
        <p:scale>
          <a:sx n="50" d="100"/>
          <a:sy n="50" d="100"/>
        </p:scale>
        <p:origin x="-1584" y="-1104"/>
      </p:cViewPr>
      <p:guideLst>
        <p:guide orient="horz" pos="238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BC2C3-3217-472A-A230-1CF597074895}" type="datetimeFigureOut">
              <a:rPr lang="en-GB" smtClean="0"/>
              <a:t>03/06/20</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51084-8CEB-46F0-BFFC-62B9B781E2D1}" type="slidenum">
              <a:rPr lang="en-GB" smtClean="0"/>
              <a:t>‹#›</a:t>
            </a:fld>
            <a:endParaRPr lang="en-GB"/>
          </a:p>
        </p:txBody>
      </p:sp>
    </p:spTree>
    <p:extLst>
      <p:ext uri="{BB962C8B-B14F-4D97-AF65-F5344CB8AC3E}">
        <p14:creationId xmlns:p14="http://schemas.microsoft.com/office/powerpoint/2010/main" val="169298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51084-8CEB-46F0-BFFC-62B9B781E2D1}" type="slidenum">
              <a:rPr lang="en-GB" smtClean="0"/>
              <a:t>1</a:t>
            </a:fld>
            <a:endParaRPr lang="en-GB"/>
          </a:p>
        </p:txBody>
      </p:sp>
    </p:spTree>
    <p:extLst>
      <p:ext uri="{BB962C8B-B14F-4D97-AF65-F5344CB8AC3E}">
        <p14:creationId xmlns:p14="http://schemas.microsoft.com/office/powerpoint/2010/main" val="2690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b="0" dirty="0"/>
              <a:t>Slide 2:</a:t>
            </a:r>
          </a:p>
          <a:p>
            <a:r>
              <a:rPr lang="en-GB" b="0" dirty="0"/>
              <a:t>Polytunnels are usually either shaped like a semi-circular arc or a high tent shape. They are typically made form a steel frame with a type of plastic, called polythene, placed over the top.</a:t>
            </a:r>
          </a:p>
          <a:p>
            <a:endParaRPr lang="en-GB" b="0" dirty="0"/>
          </a:p>
          <a:p>
            <a:r>
              <a:rPr lang="en-GB" b="0" dirty="0"/>
              <a:t>They are especially useful for growing soft, delicate fruits such as strawberries, as they reduce the risk of rainy weather destroying crops. They also provide an environment that is easier to keep warm and safe from crop-eating pests. The additional warmth and protections mean that crops that would usually only grow well over a short period of time over summer can now be grown over a number of months and create much more produce over the same amount of land.</a:t>
            </a:r>
          </a:p>
        </p:txBody>
      </p:sp>
      <p:sp>
        <p:nvSpPr>
          <p:cNvPr id="4" name="Slide Number Placeholder 3"/>
          <p:cNvSpPr>
            <a:spLocks noGrp="1"/>
          </p:cNvSpPr>
          <p:nvPr>
            <p:ph type="sldNum" sz="quarter" idx="5"/>
          </p:nvPr>
        </p:nvSpPr>
        <p:spPr/>
        <p:txBody>
          <a:bodyPr/>
          <a:lstStyle/>
          <a:p>
            <a:fld id="{45B51084-8CEB-46F0-BFFC-62B9B781E2D1}" type="slidenum">
              <a:rPr lang="en-GB" smtClean="0"/>
              <a:t>2</a:t>
            </a:fld>
            <a:endParaRPr lang="en-GB"/>
          </a:p>
        </p:txBody>
      </p:sp>
    </p:spTree>
    <p:extLst>
      <p:ext uri="{BB962C8B-B14F-4D97-AF65-F5344CB8AC3E}">
        <p14:creationId xmlns:p14="http://schemas.microsoft.com/office/powerpoint/2010/main" val="92479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dirty="0"/>
              <a:t>Slide 3:</a:t>
            </a:r>
          </a:p>
          <a:p>
            <a:pPr marL="0" indent="0">
              <a:buFontTx/>
              <a:buNone/>
            </a:pPr>
            <a:r>
              <a:rPr lang="en-GB" dirty="0"/>
              <a:t>There are many reasons polytunnels lead to more sustainable farming. </a:t>
            </a:r>
          </a:p>
          <a:p>
            <a:pPr marL="0" indent="0">
              <a:buFontTx/>
              <a:buNone/>
            </a:pPr>
            <a:r>
              <a:rPr lang="en-GB" dirty="0"/>
              <a:t>Some reasons include:</a:t>
            </a:r>
          </a:p>
          <a:p>
            <a:pPr marL="171450" indent="-171450">
              <a:buFontTx/>
              <a:buChar char="-"/>
            </a:pPr>
            <a:r>
              <a:rPr lang="en-GB" dirty="0"/>
              <a:t>Crops are protected from the (sometimes unpredictable!) British weather. Heavy rains can destroy soft fruit crops, meaning all of the time and resources put into them was wasted and large amounts of food ends up being thrown away. Growing fruits like strawberries, raspberries and cherries in the controlled environment inside a polytunnel means they can survive whatever the weather and far less food is wasted.</a:t>
            </a:r>
          </a:p>
          <a:p>
            <a:pPr marL="171450" indent="-171450">
              <a:buFontTx/>
              <a:buChar char="-"/>
            </a:pPr>
            <a:r>
              <a:rPr lang="en-GB" dirty="0"/>
              <a:t>Using polytunnels extends the growing season for strawberries so that they can be grown from May to mid-autumn, rather than just over eight weeks in June and July as it is without polytunnels. This means supermarket and farm shop shelves are filled with local produce rather than fruit that has been shipped in from other countries, carrying a hefty carbon footprint.</a:t>
            </a:r>
          </a:p>
          <a:p>
            <a:pPr marL="171450" indent="-171450">
              <a:buFontTx/>
              <a:buChar char="-"/>
            </a:pPr>
            <a:r>
              <a:rPr lang="en-GB" sz="1200" kern="1200" dirty="0" err="1" smtClean="0">
                <a:solidFill>
                  <a:schemeClr val="tx1"/>
                </a:solidFill>
                <a:effectLst/>
                <a:latin typeface="+mn-lt"/>
                <a:ea typeface="+mn-ea"/>
                <a:cs typeface="+mn-cs"/>
              </a:rPr>
              <a:t>Polytunnels</a:t>
            </a:r>
            <a:r>
              <a:rPr lang="en-GB" sz="1200" kern="1200" dirty="0" smtClean="0">
                <a:solidFill>
                  <a:schemeClr val="tx1"/>
                </a:solidFill>
                <a:effectLst/>
                <a:latin typeface="+mn-lt"/>
                <a:ea typeface="+mn-ea"/>
                <a:cs typeface="+mn-cs"/>
              </a:rPr>
              <a:t> protect crops from insects and other small creatures that can damage crops. </a:t>
            </a:r>
            <a:r>
              <a:rPr lang="en-GB" dirty="0" smtClean="0"/>
              <a:t>They </a:t>
            </a:r>
            <a:r>
              <a:rPr lang="en-GB" dirty="0"/>
              <a:t>also provide an environment where biological pest control can be used effectively, reducing the need for chemical pesticides altogether. Biological pest control involves introducing predatory insects to target those that are damaging crops. Some polytunnels even have ‘beetle banks’ which house the ground beetles which are natural predators of the weevils and slugs that like to eat soft fruit crops. Polytunnels also protect the crops from excess moisture, further reducing the need to spray chemicals that prevent diseases.</a:t>
            </a:r>
          </a:p>
          <a:p>
            <a:pPr marL="171450" indent="-171450">
              <a:buFontTx/>
              <a:buChar char="-"/>
            </a:pPr>
            <a:r>
              <a:rPr lang="en-GB" dirty="0"/>
              <a:t>After the crops inside the tunnel have lived out their lifespan (typically around 2-3 years) the tunnels are dismantled and the plastic sheeting sent to a recycling plant.</a:t>
            </a:r>
          </a:p>
        </p:txBody>
      </p:sp>
      <p:sp>
        <p:nvSpPr>
          <p:cNvPr id="4" name="Slide Number Placeholder 3"/>
          <p:cNvSpPr>
            <a:spLocks noGrp="1"/>
          </p:cNvSpPr>
          <p:nvPr>
            <p:ph type="sldNum" sz="quarter" idx="5"/>
          </p:nvPr>
        </p:nvSpPr>
        <p:spPr/>
        <p:txBody>
          <a:bodyPr/>
          <a:lstStyle/>
          <a:p>
            <a:fld id="{45B51084-8CEB-46F0-BFFC-62B9B781E2D1}" type="slidenum">
              <a:rPr lang="en-GB" smtClean="0"/>
              <a:t>3</a:t>
            </a:fld>
            <a:endParaRPr lang="en-GB"/>
          </a:p>
        </p:txBody>
      </p:sp>
    </p:spTree>
    <p:extLst>
      <p:ext uri="{BB962C8B-B14F-4D97-AF65-F5344CB8AC3E}">
        <p14:creationId xmlns:p14="http://schemas.microsoft.com/office/powerpoint/2010/main" val="36702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dirty="0"/>
              <a:t>Slide 4:</a:t>
            </a:r>
          </a:p>
          <a:p>
            <a:pPr marL="0" indent="0">
              <a:buFontTx/>
              <a:buNone/>
            </a:pPr>
            <a:r>
              <a:rPr lang="en-GB" dirty="0"/>
              <a:t>Some commonly-learned properties of materials include flexible, rigid, hard, soft, rough, smooth, waterproof, permeable, magnetic, transparent (completely see-through, like window glass), translucent (partially see-through, like sunglasses or a frosted window) opaque (not see-through at all), stretchy, shiny, dull (not shiny).</a:t>
            </a:r>
          </a:p>
          <a:p>
            <a:pPr marL="0" indent="0">
              <a:buFontTx/>
              <a:buNone/>
            </a:pPr>
            <a:endParaRPr lang="en-GB" dirty="0"/>
          </a:p>
          <a:p>
            <a:pPr marL="0" indent="0">
              <a:buFontTx/>
              <a:buNone/>
            </a:pPr>
            <a:r>
              <a:rPr lang="en-GB" dirty="0"/>
              <a:t>The covering for a polytunnel needs to be waterproof and flexible. Many polytunnels use translucent, colourless plastic for a covering, but depending on what types of crops are being grown inside and their needs, some are more transparent or are different colours. Polytunnels covers for some kinds of mushrooms tend to be opaque as they grow better in darker conditions.</a:t>
            </a:r>
          </a:p>
        </p:txBody>
      </p:sp>
      <p:sp>
        <p:nvSpPr>
          <p:cNvPr id="4" name="Slide Number Placeholder 3"/>
          <p:cNvSpPr>
            <a:spLocks noGrp="1"/>
          </p:cNvSpPr>
          <p:nvPr>
            <p:ph type="sldNum" sz="quarter" idx="5"/>
          </p:nvPr>
        </p:nvSpPr>
        <p:spPr/>
        <p:txBody>
          <a:bodyPr/>
          <a:lstStyle/>
          <a:p>
            <a:fld id="{45B51084-8CEB-46F0-BFFC-62B9B781E2D1}" type="slidenum">
              <a:rPr lang="en-GB" smtClean="0"/>
              <a:t>4</a:t>
            </a:fld>
            <a:endParaRPr lang="en-GB"/>
          </a:p>
        </p:txBody>
      </p:sp>
    </p:spTree>
    <p:extLst>
      <p:ext uri="{BB962C8B-B14F-4D97-AF65-F5344CB8AC3E}">
        <p14:creationId xmlns:p14="http://schemas.microsoft.com/office/powerpoint/2010/main" val="291790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pPr marL="0" indent="0">
              <a:buFontTx/>
              <a:buNone/>
            </a:pPr>
            <a:r>
              <a:rPr lang="en-GB" dirty="0"/>
              <a:t>Slide 5:</a:t>
            </a:r>
          </a:p>
          <a:p>
            <a:pPr marL="0" indent="0">
              <a:buFontTx/>
              <a:buNone/>
            </a:pPr>
            <a:r>
              <a:rPr lang="en-GB" dirty="0"/>
              <a:t>Set the challenge and discuss ideas for investigating the best material to cover a polytunnel. Materials to test can be gathered from around the home, for example:</a:t>
            </a:r>
          </a:p>
          <a:p>
            <a:pPr marL="171450" indent="-171450">
              <a:buFontTx/>
              <a:buChar char="-"/>
            </a:pPr>
            <a:r>
              <a:rPr lang="en-GB" dirty="0"/>
              <a:t>Card and paper can be gathered from packaging, such as cereal boxes or shopping receipts</a:t>
            </a:r>
          </a:p>
          <a:p>
            <a:pPr marL="171450" indent="-171450">
              <a:buFontTx/>
              <a:buChar char="-"/>
            </a:pPr>
            <a:r>
              <a:rPr lang="en-GB" dirty="0"/>
              <a:t>Different types of plastic can also be gathered from packaging, such as carrier bags, ready-meal films and cartons, drinks bottles and fruit and veg packaging</a:t>
            </a:r>
          </a:p>
          <a:p>
            <a:pPr marL="171450" indent="-171450">
              <a:buFontTx/>
              <a:buChar char="-"/>
            </a:pPr>
            <a:r>
              <a:rPr lang="en-GB" dirty="0"/>
              <a:t>Tin foil or wrappings of sweets or Easter eggs can be used to test the properties of metal. Pie dishes and some takeaway cartons are made of a more firm metal that could be used after it has been cleaned</a:t>
            </a:r>
          </a:p>
          <a:p>
            <a:pPr marL="171450" indent="-171450">
              <a:buFontTx/>
              <a:buChar char="-"/>
            </a:pPr>
            <a:r>
              <a:rPr lang="en-GB" dirty="0"/>
              <a:t>Kitchen or toilet roll can be used to test more absorbent types of paper</a:t>
            </a:r>
          </a:p>
          <a:p>
            <a:pPr marL="171450" indent="-171450">
              <a:buFontTx/>
              <a:buChar char="-"/>
            </a:pPr>
            <a:r>
              <a:rPr lang="en-GB" dirty="0"/>
              <a:t>Foam or polystyrene that can be found under frozen pizzas or as takeaway cartons could be used after cleaning</a:t>
            </a:r>
          </a:p>
          <a:p>
            <a:pPr marL="171450" indent="-171450">
              <a:buFontTx/>
              <a:buChar char="-"/>
            </a:pPr>
            <a:r>
              <a:rPr lang="en-GB" dirty="0"/>
              <a:t>Fabric from old clothes or towels could be used.</a:t>
            </a:r>
          </a:p>
          <a:p>
            <a:pPr marL="171450" indent="-171450">
              <a:buFontTx/>
              <a:buChar char="-"/>
            </a:pPr>
            <a:endParaRPr lang="en-GB" dirty="0"/>
          </a:p>
          <a:p>
            <a:pPr marL="0" indent="0">
              <a:buFontTx/>
              <a:buNone/>
            </a:pPr>
            <a:r>
              <a:rPr lang="en-GB" b="1" dirty="0"/>
              <a:t>Questions to pose to children:</a:t>
            </a:r>
            <a:endParaRPr lang="en-GB" b="0" dirty="0"/>
          </a:p>
          <a:p>
            <a:pPr marL="0" indent="0">
              <a:buFontTx/>
              <a:buNone/>
            </a:pPr>
            <a:r>
              <a:rPr lang="en-GB" b="0" dirty="0"/>
              <a:t>Which properties should the material covering a polytunnel have?</a:t>
            </a:r>
          </a:p>
          <a:p>
            <a:pPr marL="0" indent="0">
              <a:buFontTx/>
              <a:buNone/>
            </a:pPr>
            <a:r>
              <a:rPr lang="en-GB" b="0" dirty="0"/>
              <a:t>Which property should we investigate?</a:t>
            </a:r>
          </a:p>
          <a:p>
            <a:pPr marL="0" indent="0">
              <a:buFontTx/>
              <a:buNone/>
            </a:pPr>
            <a:r>
              <a:rPr lang="en-GB" b="0" dirty="0"/>
              <a:t>How could we test to find out if a material is waterproof/flexible?</a:t>
            </a:r>
          </a:p>
          <a:p>
            <a:pPr marL="0" indent="0">
              <a:buFontTx/>
              <a:buNone/>
            </a:pPr>
            <a:endParaRPr lang="en-GB" dirty="0"/>
          </a:p>
          <a:p>
            <a:pPr marL="0" indent="0">
              <a:buFontTx/>
              <a:buNone/>
            </a:pPr>
            <a:r>
              <a:rPr lang="en-GB" dirty="0"/>
              <a:t>Depending on which property you are testing, your investigation will be carried out differently.</a:t>
            </a:r>
          </a:p>
          <a:p>
            <a:pPr marL="0" indent="0">
              <a:buFontTx/>
              <a:buNone/>
            </a:pPr>
            <a:r>
              <a:rPr lang="en-GB" dirty="0"/>
              <a:t>Some possible suggestions for investigations are:</a:t>
            </a:r>
          </a:p>
          <a:p>
            <a:pPr marL="171450" indent="-171450">
              <a:buFontTx/>
              <a:buChar char="-"/>
            </a:pPr>
            <a:r>
              <a:rPr lang="en-GB" dirty="0"/>
              <a:t>To investigate whether materials are waterproof or not, place them over a cup or paper towel and drop a few droplets of water on using a pipette, empty washing up liquid bottle or teaspoon and observe what happens. If the material is waterproof, the water will rest in a blob on the surface. If it is not waterproof (permeable) it will sink in. This may not happen instantly, so make sure you observe what happens for a minute or so before moving on to the next material.</a:t>
            </a:r>
          </a:p>
          <a:p>
            <a:pPr marL="171450" indent="-171450">
              <a:buFontTx/>
              <a:buChar char="-"/>
            </a:pPr>
            <a:r>
              <a:rPr lang="en-GB" dirty="0"/>
              <a:t>To investigate whether materials are flexible stretchy you could try bending or pulling them. You could extend this by measuring how stretchy they are, comparing their original size to the size they can stretch to when pulled.</a:t>
            </a:r>
          </a:p>
          <a:p>
            <a:pPr marL="171450" indent="-171450">
              <a:buFontTx/>
              <a:buChar char="-"/>
            </a:pPr>
            <a:r>
              <a:rPr lang="en-GB" dirty="0"/>
              <a:t>For a more challenging investigation, you could see which materials keep the area contained inside them warm and/or allow the heat from the Sun to pass through them. Create some frames using objects such as drinking straws, pipe cleaners or building blocks and cover them with different </a:t>
            </a:r>
            <a:r>
              <a:rPr lang="en-GB" dirty="0" err="1"/>
              <a:t>kidns</a:t>
            </a:r>
            <a:r>
              <a:rPr lang="en-GB" dirty="0"/>
              <a:t> of materials. Place an ice cube inside each one and place them in the Sun, then watch to see which ice cube melts the quickest.</a:t>
            </a:r>
          </a:p>
          <a:p>
            <a:pPr marL="171450" indent="-171450">
              <a:buFontTx/>
              <a:buChar char="-"/>
            </a:pPr>
            <a:r>
              <a:rPr lang="en-GB" dirty="0"/>
              <a:t>For an investigation that requires observation over a longer period of time, you could build some model polytunnels as suggested above and try growing some food in them. If you cannot get hold of seeds, some vegetable off-cuts can be grown again, including carrot tops, spring onion roots and celery bases. You could also gather seeds from fruits like apples or strawberries.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Health and Safety:</a:t>
            </a:r>
            <a:r>
              <a:rPr lang="en-GB" sz="1200" b="0" kern="1200" dirty="0">
                <a:solidFill>
                  <a:schemeClr val="tx1"/>
                </a:solidFill>
                <a:effectLst/>
                <a:latin typeface="+mn-lt"/>
                <a:ea typeface="+mn-ea"/>
                <a:cs typeface="+mn-cs"/>
              </a:rPr>
              <a:t> Supervise children when using scissors. </a:t>
            </a:r>
            <a:endParaRPr lang="en-GB" b="1" dirty="0"/>
          </a:p>
        </p:txBody>
      </p:sp>
      <p:sp>
        <p:nvSpPr>
          <p:cNvPr id="4" name="Slide Number Placeholder 3"/>
          <p:cNvSpPr>
            <a:spLocks noGrp="1"/>
          </p:cNvSpPr>
          <p:nvPr>
            <p:ph type="sldNum" sz="quarter" idx="5"/>
          </p:nvPr>
        </p:nvSpPr>
        <p:spPr/>
        <p:txBody>
          <a:bodyPr/>
          <a:lstStyle/>
          <a:p>
            <a:fld id="{45B51084-8CEB-46F0-BFFC-62B9B781E2D1}" type="slidenum">
              <a:rPr lang="en-GB" smtClean="0"/>
              <a:t>5</a:t>
            </a:fld>
            <a:endParaRPr lang="en-GB"/>
          </a:p>
        </p:txBody>
      </p:sp>
    </p:spTree>
    <p:extLst>
      <p:ext uri="{BB962C8B-B14F-4D97-AF65-F5344CB8AC3E}">
        <p14:creationId xmlns:p14="http://schemas.microsoft.com/office/powerpoint/2010/main" val="184955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Slide 6:</a:t>
            </a:r>
          </a:p>
          <a:p>
            <a:r>
              <a:rPr lang="en-GB" sz="1200" b="1" kern="1200" dirty="0">
                <a:solidFill>
                  <a:schemeClr val="tx1"/>
                </a:solidFill>
                <a:effectLst/>
                <a:latin typeface="+mn-lt"/>
                <a:ea typeface="+mn-ea"/>
                <a:cs typeface="+mn-cs"/>
              </a:rPr>
              <a:t>Questions to pose to children:</a:t>
            </a:r>
          </a:p>
          <a:p>
            <a:r>
              <a:rPr lang="en-GB" sz="1200" b="0" kern="1200" dirty="0">
                <a:solidFill>
                  <a:schemeClr val="tx1"/>
                </a:solidFill>
                <a:effectLst/>
                <a:latin typeface="+mn-lt"/>
                <a:ea typeface="+mn-ea"/>
                <a:cs typeface="+mn-cs"/>
              </a:rPr>
              <a:t>Which material do you think was the best? Why?</a:t>
            </a:r>
          </a:p>
          <a:p>
            <a:r>
              <a:rPr lang="en-GB" sz="1200" b="0" kern="1200" dirty="0">
                <a:solidFill>
                  <a:schemeClr val="tx1"/>
                </a:solidFill>
                <a:effectLst/>
                <a:latin typeface="+mn-lt"/>
                <a:ea typeface="+mn-ea"/>
                <a:cs typeface="+mn-cs"/>
              </a:rPr>
              <a:t>Were you surprised by any of your results?</a:t>
            </a:r>
          </a:p>
          <a:p>
            <a:r>
              <a:rPr lang="en-GB" sz="1200" b="0" kern="1200" dirty="0">
                <a:solidFill>
                  <a:schemeClr val="tx1"/>
                </a:solidFill>
                <a:effectLst/>
                <a:latin typeface="+mn-lt"/>
                <a:ea typeface="+mn-ea"/>
                <a:cs typeface="+mn-cs"/>
              </a:rPr>
              <a:t>Does this material have the other properties that a polytunnel cover would need?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could use junk-modelling materials to create a model polytunnel and try growing some ‘crops’ inside (if you don’t have access to seeds, children could plant the pips from their fruit or the off-cuts of vegetables that re-grow such as carrot tops or the roots from spring onions). They could draw a labelled design of a polytunnel, noting their choices of materials and explaining why they are useful. They could create and advert selling their design to farmers. They could carry out a further investigation into the shape of polytunnels, comparing how different shapes can stand firm against windy conditions.</a:t>
            </a:r>
          </a:p>
        </p:txBody>
      </p:sp>
      <p:sp>
        <p:nvSpPr>
          <p:cNvPr id="4" name="Slide Number Placeholder 3"/>
          <p:cNvSpPr>
            <a:spLocks noGrp="1"/>
          </p:cNvSpPr>
          <p:nvPr>
            <p:ph type="sldNum" sz="quarter" idx="5"/>
          </p:nvPr>
        </p:nvSpPr>
        <p:spPr/>
        <p:txBody>
          <a:bodyPr/>
          <a:lstStyle/>
          <a:p>
            <a:fld id="{45B51084-8CEB-46F0-BFFC-62B9B781E2D1}" type="slidenum">
              <a:rPr lang="en-GB" smtClean="0"/>
              <a:t>6</a:t>
            </a:fld>
            <a:endParaRPr lang="en-GB"/>
          </a:p>
        </p:txBody>
      </p:sp>
    </p:spTree>
    <p:extLst>
      <p:ext uri="{BB962C8B-B14F-4D97-AF65-F5344CB8AC3E}">
        <p14:creationId xmlns:p14="http://schemas.microsoft.com/office/powerpoint/2010/main" val="384113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B51084-8CEB-46F0-BFFC-62B9B781E2D1}" type="slidenum">
              <a:rPr lang="en-GB" smtClean="0"/>
              <a:t>7</a:t>
            </a:fld>
            <a:endParaRPr lang="en-GB"/>
          </a:p>
        </p:txBody>
      </p:sp>
    </p:spTree>
    <p:extLst>
      <p:ext uri="{BB962C8B-B14F-4D97-AF65-F5344CB8AC3E}">
        <p14:creationId xmlns:p14="http://schemas.microsoft.com/office/powerpoint/2010/main" val="384113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0389E-EB14-4DAB-A3FA-91288140B259}"/>
              </a:ext>
            </a:extLst>
          </p:cNvPr>
          <p:cNvSpPr>
            <a:spLocks noGrp="1"/>
          </p:cNvSpPr>
          <p:nvPr>
            <p:ph type="ctrTitle"/>
          </p:nvPr>
        </p:nvSpPr>
        <p:spPr>
          <a:xfrm>
            <a:off x="1336080" y="1237717"/>
            <a:ext cx="8016479" cy="2632992"/>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F8866B4-D1B1-46BE-8887-37CD2A5A57D7}"/>
              </a:ext>
            </a:extLst>
          </p:cNvPr>
          <p:cNvSpPr>
            <a:spLocks noGrp="1"/>
          </p:cNvSpPr>
          <p:nvPr>
            <p:ph type="subTitle" idx="1"/>
          </p:nvPr>
        </p:nvSpPr>
        <p:spPr>
          <a:xfrm>
            <a:off x="1336080" y="3972247"/>
            <a:ext cx="8016479" cy="18259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1248D6DB-7F8E-4A68-9721-4BA53F22DB4D}"/>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5" name="Footer Placeholder 4">
            <a:extLst>
              <a:ext uri="{FF2B5EF4-FFF2-40B4-BE49-F238E27FC236}">
                <a16:creationId xmlns="" xmlns:a16="http://schemas.microsoft.com/office/drawing/2014/main" id="{89113067-C66A-4069-B20F-F022171BE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E14C29E-2DEF-4B66-A392-D6780A65887E}"/>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64380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D1DA3-39E3-4292-9FDE-92469A2C8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012D5FF-2972-4EF7-9189-27B88E94A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586E04E-56FD-46DC-BDAB-D1916BF7833F}"/>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5" name="Footer Placeholder 4">
            <a:extLst>
              <a:ext uri="{FF2B5EF4-FFF2-40B4-BE49-F238E27FC236}">
                <a16:creationId xmlns="" xmlns:a16="http://schemas.microsoft.com/office/drawing/2014/main" id="{4F6DEA2A-F43F-45AA-B675-92F531ABC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5D50237-0434-437F-8267-E035D690D38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54978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30896B-98C3-4130-954C-63E862C13135}"/>
              </a:ext>
            </a:extLst>
          </p:cNvPr>
          <p:cNvSpPr>
            <a:spLocks noGrp="1"/>
          </p:cNvSpPr>
          <p:nvPr>
            <p:ph type="title" orient="vert"/>
          </p:nvPr>
        </p:nvSpPr>
        <p:spPr>
          <a:xfrm>
            <a:off x="7649056" y="402652"/>
            <a:ext cx="2304738" cy="6409166"/>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8F72A50-F799-478D-AD71-F206B41559AB}"/>
              </a:ext>
            </a:extLst>
          </p:cNvPr>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BA2D577-DB7E-4598-AFBF-636FBCE4D431}"/>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5" name="Footer Placeholder 4">
            <a:extLst>
              <a:ext uri="{FF2B5EF4-FFF2-40B4-BE49-F238E27FC236}">
                <a16:creationId xmlns="" xmlns:a16="http://schemas.microsoft.com/office/drawing/2014/main" id="{5054BE2D-7635-4EF3-8851-6C971B216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79D379A-5764-4EFD-B623-92F6D494A1A8}"/>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5126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5965DA-8BF4-4716-BE77-C6E2F17BA9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FB7844-6FBF-4DBE-8DB7-82D8A232E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197D5FB-9862-427E-B7C0-A4AEEEF82507}"/>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5" name="Footer Placeholder 4">
            <a:extLst>
              <a:ext uri="{FF2B5EF4-FFF2-40B4-BE49-F238E27FC236}">
                <a16:creationId xmlns="" xmlns:a16="http://schemas.microsoft.com/office/drawing/2014/main" id="{AEDD1665-0502-4B22-B745-6B27B842E0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7F65325-F7E0-459C-940E-EAC68E29E51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20723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20BDD-EA24-43EE-9E05-48493D1B3A28}"/>
              </a:ext>
            </a:extLst>
          </p:cNvPr>
          <p:cNvSpPr>
            <a:spLocks noGrp="1"/>
          </p:cNvSpPr>
          <p:nvPr>
            <p:ph type="title"/>
          </p:nvPr>
        </p:nvSpPr>
        <p:spPr>
          <a:xfrm>
            <a:off x="729277" y="1885462"/>
            <a:ext cx="9218950" cy="314593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F10CBC9-8C44-42FA-B8C1-F1A9CD969C59}"/>
              </a:ext>
            </a:extLst>
          </p:cNvPr>
          <p:cNvSpPr>
            <a:spLocks noGrp="1"/>
          </p:cNvSpPr>
          <p:nvPr>
            <p:ph type="body" idx="1"/>
          </p:nvPr>
        </p:nvSpPr>
        <p:spPr>
          <a:xfrm>
            <a:off x="729277" y="5061158"/>
            <a:ext cx="9218950" cy="165437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70621C2-75D4-4BDB-9444-BBAD154ECA69}"/>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5" name="Footer Placeholder 4">
            <a:extLst>
              <a:ext uri="{FF2B5EF4-FFF2-40B4-BE49-F238E27FC236}">
                <a16:creationId xmlns="" xmlns:a16="http://schemas.microsoft.com/office/drawing/2014/main" id="{3BAC515B-A14B-49EA-A74F-F85175162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16EB0E4-2335-4D26-BBDE-646DAE82E52F}"/>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20318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E63DB-4574-4FF6-94FE-EA0F3BB04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F92AFEF-EE94-4AE0-8D8E-094D857370DA}"/>
              </a:ext>
            </a:extLst>
          </p:cNvPr>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E9AA21E-F69A-469D-875D-5553CEB72671}"/>
              </a:ext>
            </a:extLst>
          </p:cNvPr>
          <p:cNvSpPr>
            <a:spLocks noGrp="1"/>
          </p:cNvSpPr>
          <p:nvPr>
            <p:ph sz="half" idx="2"/>
          </p:nvPr>
        </p:nvSpPr>
        <p:spPr>
          <a:xfrm>
            <a:off x="5411123"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4345438-1E39-44C3-BE49-9FC8CEA39787}"/>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6" name="Footer Placeholder 5">
            <a:extLst>
              <a:ext uri="{FF2B5EF4-FFF2-40B4-BE49-F238E27FC236}">
                <a16:creationId xmlns="" xmlns:a16="http://schemas.microsoft.com/office/drawing/2014/main" id="{37588B5E-B53D-4419-8BD3-E9E8DFF03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7729F8E-36AB-4433-A08B-BD002EAA4086}"/>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86433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28D80-5177-4BD0-82E6-6CE966B74BD2}"/>
              </a:ext>
            </a:extLst>
          </p:cNvPr>
          <p:cNvSpPr>
            <a:spLocks noGrp="1"/>
          </p:cNvSpPr>
          <p:nvPr>
            <p:ph type="title"/>
          </p:nvPr>
        </p:nvSpPr>
        <p:spPr>
          <a:xfrm>
            <a:off x="736236" y="402652"/>
            <a:ext cx="9218950" cy="1461801"/>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A4FC0CF-F848-4FA7-AABB-F2AAFE4EF5B7}"/>
              </a:ext>
            </a:extLst>
          </p:cNvPr>
          <p:cNvSpPr>
            <a:spLocks noGrp="1"/>
          </p:cNvSpPr>
          <p:nvPr>
            <p:ph type="body" idx="1"/>
          </p:nvPr>
        </p:nvSpPr>
        <p:spPr>
          <a:xfrm>
            <a:off x="736237" y="1853949"/>
            <a:ext cx="4521794" cy="908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8C6BE1E-C726-41D5-8502-F4E15B004379}"/>
              </a:ext>
            </a:extLst>
          </p:cNvPr>
          <p:cNvSpPr>
            <a:spLocks noGrp="1"/>
          </p:cNvSpPr>
          <p:nvPr>
            <p:ph sz="half" idx="2"/>
          </p:nvPr>
        </p:nvSpPr>
        <p:spPr>
          <a:xfrm>
            <a:off x="736237" y="2762541"/>
            <a:ext cx="4521794"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5A72D41-BD40-4BBE-AAFA-6BBB3E02AF06}"/>
              </a:ext>
            </a:extLst>
          </p:cNvPr>
          <p:cNvSpPr>
            <a:spLocks noGrp="1"/>
          </p:cNvSpPr>
          <p:nvPr>
            <p:ph type="body" sz="quarter" idx="3"/>
          </p:nvPr>
        </p:nvSpPr>
        <p:spPr>
          <a:xfrm>
            <a:off x="5411123" y="1853949"/>
            <a:ext cx="4544063" cy="908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4CF56F7-49BC-46DA-B6A0-29E532A51438}"/>
              </a:ext>
            </a:extLst>
          </p:cNvPr>
          <p:cNvSpPr>
            <a:spLocks noGrp="1"/>
          </p:cNvSpPr>
          <p:nvPr>
            <p:ph sz="quarter" idx="4"/>
          </p:nvPr>
        </p:nvSpPr>
        <p:spPr>
          <a:xfrm>
            <a:off x="5411123"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8CF359E-929F-4679-A85B-C877FF388CB4}"/>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8" name="Footer Placeholder 7">
            <a:extLst>
              <a:ext uri="{FF2B5EF4-FFF2-40B4-BE49-F238E27FC236}">
                <a16:creationId xmlns="" xmlns:a16="http://schemas.microsoft.com/office/drawing/2014/main" id="{982F09F6-9F65-40CA-A678-C42F6E6EB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83B547D-1015-4443-A423-9E69DFA1FA44}"/>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312947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DF8479-8BD3-44DF-BDCC-80139AB0D7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5A7F3E96-D6E1-4AD6-9A8E-8FC9AF0E2FB9}"/>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4" name="Footer Placeholder 3">
            <a:extLst>
              <a:ext uri="{FF2B5EF4-FFF2-40B4-BE49-F238E27FC236}">
                <a16:creationId xmlns="" xmlns:a16="http://schemas.microsoft.com/office/drawing/2014/main" id="{FA83B5D6-485B-4A5D-9C1D-E22DC3C918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57D5AEC-5909-4F46-80D2-EF65D75709A3}"/>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0925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6DFE40-6F0B-44CF-AE20-5B96657B774A}"/>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3" name="Footer Placeholder 2">
            <a:extLst>
              <a:ext uri="{FF2B5EF4-FFF2-40B4-BE49-F238E27FC236}">
                <a16:creationId xmlns="" xmlns:a16="http://schemas.microsoft.com/office/drawing/2014/main" id="{5BF42D29-6B23-407B-AB10-5D240BFC1E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C50A9CE-265E-469B-9232-785368894EB2}"/>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1127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54DF1B-DE54-4053-BC2A-E1CE86E8F1AA}"/>
              </a:ext>
            </a:extLst>
          </p:cNvPr>
          <p:cNvSpPr>
            <a:spLocks noGrp="1"/>
          </p:cNvSpPr>
          <p:nvPr>
            <p:ph type="title"/>
          </p:nvPr>
        </p:nvSpPr>
        <p:spPr>
          <a:xfrm>
            <a:off x="736236" y="504190"/>
            <a:ext cx="3447364" cy="1764665"/>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B48F181-14BD-49CD-8107-10700F722F4A}"/>
              </a:ext>
            </a:extLst>
          </p:cNvPr>
          <p:cNvSpPr>
            <a:spLocks noGrp="1"/>
          </p:cNvSpPr>
          <p:nvPr>
            <p:ph idx="1"/>
          </p:nvPr>
        </p:nvSpPr>
        <p:spPr>
          <a:xfrm>
            <a:off x="4544063" y="1088911"/>
            <a:ext cx="5411123" cy="5374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16F1BDE-676E-4764-B453-2D4C66E9258F}"/>
              </a:ext>
            </a:extLst>
          </p:cNvPr>
          <p:cNvSpPr>
            <a:spLocks noGrp="1"/>
          </p:cNvSpPr>
          <p:nvPr>
            <p:ph type="body" sz="half" idx="2"/>
          </p:nvPr>
        </p:nvSpPr>
        <p:spPr>
          <a:xfrm>
            <a:off x="736236" y="2268855"/>
            <a:ext cx="3447364" cy="42033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71F43F-939F-408A-8B2C-E80C5EF65295}"/>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6" name="Footer Placeholder 5">
            <a:extLst>
              <a:ext uri="{FF2B5EF4-FFF2-40B4-BE49-F238E27FC236}">
                <a16:creationId xmlns="" xmlns:a16="http://schemas.microsoft.com/office/drawing/2014/main" id="{07375400-3495-4DDD-912D-611BA66C59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E8F224C-6E81-46F3-ADE4-C472FD87BCDD}"/>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425334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2A0A6-A96A-417E-A3EA-1FB7551DC29E}"/>
              </a:ext>
            </a:extLst>
          </p:cNvPr>
          <p:cNvSpPr>
            <a:spLocks noGrp="1"/>
          </p:cNvSpPr>
          <p:nvPr>
            <p:ph type="title"/>
          </p:nvPr>
        </p:nvSpPr>
        <p:spPr>
          <a:xfrm>
            <a:off x="736236" y="504190"/>
            <a:ext cx="3447364" cy="1764665"/>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80A77985-CA48-4218-A374-C64B2766DA12}"/>
              </a:ext>
            </a:extLst>
          </p:cNvPr>
          <p:cNvSpPr>
            <a:spLocks noGrp="1"/>
          </p:cNvSpPr>
          <p:nvPr>
            <p:ph type="pic" idx="1"/>
          </p:nvPr>
        </p:nvSpPr>
        <p:spPr>
          <a:xfrm>
            <a:off x="4544063" y="1088911"/>
            <a:ext cx="5411123" cy="5374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E0CCD72-9004-4EF0-A27B-8FAC23F3BB26}"/>
              </a:ext>
            </a:extLst>
          </p:cNvPr>
          <p:cNvSpPr>
            <a:spLocks noGrp="1"/>
          </p:cNvSpPr>
          <p:nvPr>
            <p:ph type="body" sz="half" idx="2"/>
          </p:nvPr>
        </p:nvSpPr>
        <p:spPr>
          <a:xfrm>
            <a:off x="736236" y="2268855"/>
            <a:ext cx="3447364" cy="42033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3507C85-5B8E-40DD-9E7B-7D2C4E89CE9D}"/>
              </a:ext>
            </a:extLst>
          </p:cNvPr>
          <p:cNvSpPr>
            <a:spLocks noGrp="1"/>
          </p:cNvSpPr>
          <p:nvPr>
            <p:ph type="dt" sz="half" idx="10"/>
          </p:nvPr>
        </p:nvSpPr>
        <p:spPr/>
        <p:txBody>
          <a:bodyPr/>
          <a:lstStyle/>
          <a:p>
            <a:fld id="{028C72DB-E4BB-41C8-AF07-2399444900FB}" type="datetimeFigureOut">
              <a:rPr lang="en-GB" smtClean="0"/>
              <a:t>03/06/20</a:t>
            </a:fld>
            <a:endParaRPr lang="en-GB"/>
          </a:p>
        </p:txBody>
      </p:sp>
      <p:sp>
        <p:nvSpPr>
          <p:cNvPr id="6" name="Footer Placeholder 5">
            <a:extLst>
              <a:ext uri="{FF2B5EF4-FFF2-40B4-BE49-F238E27FC236}">
                <a16:creationId xmlns="" xmlns:a16="http://schemas.microsoft.com/office/drawing/2014/main" id="{E9340066-5A1C-4675-B549-656A781BF1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420346-07A1-4706-A133-E2FF9C8AE1EC}"/>
              </a:ext>
            </a:extLst>
          </p:cNvPr>
          <p:cNvSpPr>
            <a:spLocks noGrp="1"/>
          </p:cNvSpPr>
          <p:nvPr>
            <p:ph type="sldNum" sz="quarter" idx="12"/>
          </p:nvPr>
        </p:nvSpPr>
        <p:spPr/>
        <p:txBody>
          <a:bodyPr/>
          <a:lstStyle/>
          <a:p>
            <a:fld id="{BDC42F59-7899-45DE-8726-76BDE7282155}" type="slidenum">
              <a:rPr lang="en-GB" smtClean="0"/>
              <a:t>‹#›</a:t>
            </a:fld>
            <a:endParaRPr lang="en-GB"/>
          </a:p>
        </p:txBody>
      </p:sp>
    </p:spTree>
    <p:extLst>
      <p:ext uri="{BB962C8B-B14F-4D97-AF65-F5344CB8AC3E}">
        <p14:creationId xmlns:p14="http://schemas.microsoft.com/office/powerpoint/2010/main" val="240097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729F1FE-8CE0-4B28-BBBA-7D7602369FE6}"/>
              </a:ext>
            </a:extLst>
          </p:cNvPr>
          <p:cNvSpPr>
            <a:spLocks noGrp="1"/>
          </p:cNvSpPr>
          <p:nvPr>
            <p:ph type="title"/>
          </p:nvPr>
        </p:nvSpPr>
        <p:spPr>
          <a:xfrm>
            <a:off x="734844" y="402652"/>
            <a:ext cx="9218950" cy="146180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CEF2506-D8E5-48D5-858D-0A2F9342893D}"/>
              </a:ext>
            </a:extLst>
          </p:cNvPr>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03C4C98-E40F-4212-935A-4AA05E1A2FA8}"/>
              </a:ext>
            </a:extLst>
          </p:cNvPr>
          <p:cNvSpPr>
            <a:spLocks noGrp="1"/>
          </p:cNvSpPr>
          <p:nvPr>
            <p:ph type="dt" sz="half" idx="2"/>
          </p:nvPr>
        </p:nvSpPr>
        <p:spPr>
          <a:xfrm>
            <a:off x="734844" y="7009642"/>
            <a:ext cx="2404944" cy="402652"/>
          </a:xfrm>
          <a:prstGeom prst="rect">
            <a:avLst/>
          </a:prstGeom>
        </p:spPr>
        <p:txBody>
          <a:bodyPr vert="horz" lIns="91440" tIns="45720" rIns="91440" bIns="45720" rtlCol="0" anchor="ctr"/>
          <a:lstStyle>
            <a:lvl1pPr algn="l">
              <a:defRPr sz="1200">
                <a:solidFill>
                  <a:schemeClr val="tx1">
                    <a:tint val="75000"/>
                  </a:schemeClr>
                </a:solidFill>
              </a:defRPr>
            </a:lvl1pPr>
          </a:lstStyle>
          <a:p>
            <a:fld id="{028C72DB-E4BB-41C8-AF07-2399444900FB}" type="datetimeFigureOut">
              <a:rPr lang="en-GB" smtClean="0"/>
              <a:t>03/06/20</a:t>
            </a:fld>
            <a:endParaRPr lang="en-GB"/>
          </a:p>
        </p:txBody>
      </p:sp>
      <p:sp>
        <p:nvSpPr>
          <p:cNvPr id="5" name="Footer Placeholder 4">
            <a:extLst>
              <a:ext uri="{FF2B5EF4-FFF2-40B4-BE49-F238E27FC236}">
                <a16:creationId xmlns="" xmlns:a16="http://schemas.microsoft.com/office/drawing/2014/main" id="{5F51FAD8-E970-4C5A-B7A5-255548C90A34}"/>
              </a:ext>
            </a:extLst>
          </p:cNvPr>
          <p:cNvSpPr>
            <a:spLocks noGrp="1"/>
          </p:cNvSpPr>
          <p:nvPr>
            <p:ph type="ftr" sz="quarter" idx="3"/>
          </p:nvPr>
        </p:nvSpPr>
        <p:spPr>
          <a:xfrm>
            <a:off x="3540612" y="7009642"/>
            <a:ext cx="3607415" cy="4026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DC6B3AF-FB4C-4BF1-B3BE-CDE97E995E41}"/>
              </a:ext>
            </a:extLst>
          </p:cNvPr>
          <p:cNvSpPr>
            <a:spLocks noGrp="1"/>
          </p:cNvSpPr>
          <p:nvPr>
            <p:ph type="sldNum" sz="quarter" idx="4"/>
          </p:nvPr>
        </p:nvSpPr>
        <p:spPr>
          <a:xfrm>
            <a:off x="7548850" y="7009642"/>
            <a:ext cx="2404944" cy="402652"/>
          </a:xfrm>
          <a:prstGeom prst="rect">
            <a:avLst/>
          </a:prstGeom>
        </p:spPr>
        <p:txBody>
          <a:bodyPr vert="horz" lIns="91440" tIns="45720" rIns="91440" bIns="45720" rtlCol="0" anchor="ctr"/>
          <a:lstStyle>
            <a:lvl1pPr algn="r">
              <a:defRPr sz="1200">
                <a:solidFill>
                  <a:schemeClr val="tx1">
                    <a:tint val="75000"/>
                  </a:schemeClr>
                </a:solidFill>
              </a:defRPr>
            </a:lvl1pPr>
          </a:lstStyle>
          <a:p>
            <a:fld id="{BDC42F59-7899-45DE-8726-76BDE7282155}" type="slidenum">
              <a:rPr lang="en-GB" smtClean="0"/>
              <a:t>‹#›</a:t>
            </a:fld>
            <a:endParaRPr lang="en-GB"/>
          </a:p>
        </p:txBody>
      </p:sp>
    </p:spTree>
    <p:extLst>
      <p:ext uri="{BB962C8B-B14F-4D97-AF65-F5344CB8AC3E}">
        <p14:creationId xmlns:p14="http://schemas.microsoft.com/office/powerpoint/2010/main" val="3289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www.farmvention.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rmvention 2020 - What is the best material for a polytunnel? - PPT Ba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77044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rmvention 2020 - What is the best material for a polytunnel? - PPT Base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79631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rmvention 2020 - What is the best material for a polytunnel? - PPT Base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97622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rmvention 2020 - What is the best material for a polytunnel? - PPT Bas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23113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rmvention 2020 - What is the best material for a polytunnel? - PPT Base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237338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rmvention 2020 - What is the best material for a polytunnel? - PPT Base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331675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rmvention 2020 - What is the best material for a polytunnel? - PPT Base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8" name="TextBox 7">
            <a:hlinkClick r:id="rId4"/>
          </p:cNvPr>
          <p:cNvSpPr txBox="1"/>
          <p:nvPr/>
        </p:nvSpPr>
        <p:spPr>
          <a:xfrm>
            <a:off x="1776647" y="5356889"/>
            <a:ext cx="7241706" cy="584776"/>
          </a:xfrm>
          <a:prstGeom prst="rect">
            <a:avLst/>
          </a:prstGeom>
          <a:noFill/>
        </p:spPr>
        <p:txBody>
          <a:bodyPr wrap="square" rtlCol="0">
            <a:spAutoFit/>
          </a:bodyPr>
          <a:lstStyle/>
          <a:p>
            <a:pPr algn="ctr"/>
            <a:r>
              <a:rPr lang="en-US" sz="3200" b="1" dirty="0" err="1" smtClean="0">
                <a:solidFill>
                  <a:srgbClr val="FF0000"/>
                </a:solidFill>
                <a:latin typeface="VAGRounded Lt-Normal"/>
                <a:cs typeface="VAGRounded Lt-Normal"/>
              </a:rPr>
              <a:t>www.farmvention.com</a:t>
            </a:r>
            <a:endParaRPr lang="en-US" sz="3200" b="1" dirty="0">
              <a:solidFill>
                <a:srgbClr val="FF0000"/>
              </a:solidFill>
              <a:latin typeface="VAGRounded Lt-Normal"/>
              <a:cs typeface="VAGRounded Lt-Normal"/>
            </a:endParaRPr>
          </a:p>
        </p:txBody>
      </p:sp>
    </p:spTree>
    <p:extLst>
      <p:ext uri="{BB962C8B-B14F-4D97-AF65-F5344CB8AC3E}">
        <p14:creationId xmlns:p14="http://schemas.microsoft.com/office/powerpoint/2010/main" val="2521067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1252</Words>
  <Application>Microsoft Macintosh PowerPoint</Application>
  <PresentationFormat>Custom</PresentationFormat>
  <Paragraphs>52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 &amp; Wonky</dc:title>
  <dc:creator>Kathryn Horan</dc:creator>
  <cp:lastModifiedBy>Kelly Monk</cp:lastModifiedBy>
  <cp:revision>48</cp:revision>
  <dcterms:created xsi:type="dcterms:W3CDTF">2020-04-13T13:42:55Z</dcterms:created>
  <dcterms:modified xsi:type="dcterms:W3CDTF">2020-06-04T10:43:10Z</dcterms:modified>
</cp:coreProperties>
</file>